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5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1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0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3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2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3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4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7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9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7D35-79C6-4314-AACB-FFD9D144163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F481-DA40-4AB5-8436-2AEDBB523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2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75" y="117566"/>
            <a:ext cx="3822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/>
              <a:t>Spring Term 2025 Year 5 and 6</a:t>
            </a:r>
            <a:endParaRPr lang="en-GB" sz="1200" dirty="0"/>
          </a:p>
          <a:p>
            <a:r>
              <a:rPr lang="en-GB" sz="1200" b="1" dirty="0"/>
              <a:t>Connected Curriculum Theme</a:t>
            </a:r>
            <a:r>
              <a:rPr lang="en-GB" sz="1200" dirty="0"/>
              <a:t>: </a:t>
            </a:r>
            <a:r>
              <a:rPr lang="en-GB" sz="1200" b="1" dirty="0"/>
              <a:t> </a:t>
            </a:r>
            <a:r>
              <a:rPr lang="en-GB" sz="1200" dirty="0"/>
              <a:t>Rights and Responsibilities</a:t>
            </a:r>
          </a:p>
          <a:p>
            <a:r>
              <a:rPr lang="en-GB" sz="1200" b="1" dirty="0"/>
              <a:t>Attitudes: </a:t>
            </a:r>
            <a:r>
              <a:rPr lang="en-GB" sz="1200" dirty="0"/>
              <a:t>Respect for people and human rights</a:t>
            </a:r>
            <a:endParaRPr lang="en-GB" sz="1200" b="1" dirty="0"/>
          </a:p>
          <a:p>
            <a:r>
              <a:rPr lang="en-GB" sz="1200" b="1" dirty="0"/>
              <a:t>Topic: </a:t>
            </a:r>
            <a:r>
              <a:rPr lang="en-GB" sz="1200" dirty="0"/>
              <a:t>Ancient Greece</a:t>
            </a:r>
            <a:endParaRPr lang="en-GB" sz="1200" b="1" dirty="0"/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b="1" dirty="0"/>
              <a:t>Our Big Question: </a:t>
            </a:r>
            <a:r>
              <a:rPr lang="en-GB" sz="1200" dirty="0"/>
              <a:t>How can we make our voices heard?</a:t>
            </a:r>
          </a:p>
          <a:p>
            <a:endParaRPr lang="en-GB" sz="1200" dirty="0"/>
          </a:p>
          <a:p>
            <a:r>
              <a:rPr lang="en-GB" sz="1200" b="1" dirty="0"/>
              <a:t>Brave </a:t>
            </a:r>
            <a:r>
              <a:rPr lang="en-GB" sz="1200" b="1" dirty="0" err="1"/>
              <a:t>Changemakers</a:t>
            </a:r>
            <a:r>
              <a:rPr lang="en-GB" sz="1200" b="1" dirty="0"/>
              <a:t> Outcome: </a:t>
            </a:r>
            <a:r>
              <a:rPr lang="en-GB" sz="1200" dirty="0"/>
              <a:t>Interviewing our local 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3107" y="227195"/>
            <a:ext cx="5820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Learning questions: </a:t>
            </a:r>
            <a:br>
              <a:rPr lang="en-GB" sz="1200" b="1" dirty="0"/>
            </a:br>
            <a:r>
              <a:rPr lang="en-GB" sz="1200" dirty="0"/>
              <a:t>Who were the Ancient Greeks and where and when did they live?</a:t>
            </a:r>
          </a:p>
          <a:p>
            <a:r>
              <a:rPr lang="en-GB" sz="1200" dirty="0"/>
              <a:t>What was the role of pottery in Ancient Greek civilization?</a:t>
            </a:r>
          </a:p>
          <a:p>
            <a:r>
              <a:rPr lang="en-GB" sz="1200" dirty="0"/>
              <a:t>What was the legacy of the Ancient Greek civilization?</a:t>
            </a:r>
          </a:p>
          <a:p>
            <a:r>
              <a:rPr lang="en-GB" sz="1200" dirty="0"/>
              <a:t>How did the Ancient Greeks develop democracy?</a:t>
            </a:r>
          </a:p>
          <a:p>
            <a:r>
              <a:rPr lang="en-GB" sz="1200" dirty="0"/>
              <a:t>Did everyone have their voice heard in Ancient Greece?</a:t>
            </a:r>
          </a:p>
          <a:p>
            <a:r>
              <a:rPr lang="en-GB" sz="1200" dirty="0"/>
              <a:t>How do people make their voice heard today? How does this compare to Ancient Greece?</a:t>
            </a:r>
          </a:p>
          <a:p>
            <a:r>
              <a:rPr lang="en-GB" sz="1200" dirty="0"/>
              <a:t>How does the geography of Greece today compare to that of Ancient Greece?</a:t>
            </a:r>
          </a:p>
          <a:p>
            <a:r>
              <a:rPr lang="en-GB" sz="1200" dirty="0"/>
              <a:t>How can I make my voice heard?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83620"/>
              </p:ext>
            </p:extLst>
          </p:nvPr>
        </p:nvGraphicFramePr>
        <p:xfrm>
          <a:off x="7393578" y="1981521"/>
          <a:ext cx="4572000" cy="3833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45041178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983102770"/>
                    </a:ext>
                  </a:extLst>
                </a:gridCol>
              </a:tblGrid>
              <a:tr h="359167">
                <a:tc grid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Vocabulary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71877"/>
                  </a:ext>
                </a:extLst>
              </a:tr>
              <a:tr h="519644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Culture</a:t>
                      </a:r>
                    </a:p>
                    <a:p>
                      <a:pPr algn="l"/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ideas, customs, and social behaviour of a particular people or society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Myth</a:t>
                      </a:r>
                    </a:p>
                    <a:p>
                      <a:pPr algn="l"/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traditional story, often explaining a natural phenomenon, sometimes involving supernatural beings</a:t>
                      </a:r>
                    </a:p>
                    <a:p>
                      <a:pPr algn="l"/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 means a widely held but false belief</a:t>
                      </a:r>
                      <a:r>
                        <a:rPr lang="en-GB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idea</a:t>
                      </a:r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0131"/>
                  </a:ext>
                </a:extLst>
              </a:tr>
              <a:tr h="519644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Legacy</a:t>
                      </a:r>
                    </a:p>
                    <a:p>
                      <a:pPr algn="l"/>
                      <a:r>
                        <a:rPr lang="en-GB" sz="1100" b="0" dirty="0"/>
                        <a:t>Something left or handed down by a 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Democracy</a:t>
                      </a:r>
                    </a:p>
                    <a:p>
                      <a:pPr algn="l"/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of an organisation or group by the majority of its members</a:t>
                      </a:r>
                      <a:endParaRPr lang="en-GB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474987"/>
                  </a:ext>
                </a:extLst>
              </a:tr>
              <a:tr h="519644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Citizen</a:t>
                      </a:r>
                    </a:p>
                    <a:p>
                      <a:pPr algn="l"/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legally recognised inhabitant of a particular town or city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Responsibility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Being accountable or to blame for something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659481"/>
                  </a:ext>
                </a:extLst>
              </a:tr>
              <a:tr h="519644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Ancient</a:t>
                      </a:r>
                    </a:p>
                    <a:p>
                      <a:pPr algn="l"/>
                      <a:r>
                        <a:rPr lang="en-GB" sz="1100" b="0" dirty="0"/>
                        <a:t>Belonging to the very</a:t>
                      </a:r>
                      <a:r>
                        <a:rPr lang="en-GB" sz="1100" b="0" baseline="0" dirty="0"/>
                        <a:t> distant past and no longer in existence</a:t>
                      </a:r>
                      <a:endParaRPr lang="en-GB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</a:p>
                    <a:p>
                      <a:pPr algn="l"/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</a:t>
                      </a:r>
                      <a:r>
                        <a:rPr lang="en-GB" sz="11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capacity to direct or influence the behaviour of others</a:t>
                      </a:r>
                      <a:endParaRPr lang="en-GB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68845"/>
                  </a:ext>
                </a:extLst>
              </a:tr>
              <a:tr h="519644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Discrimination</a:t>
                      </a:r>
                    </a:p>
                    <a:p>
                      <a:pPr algn="l"/>
                      <a:r>
                        <a:rPr lang="en-GB" sz="11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unjust or prejudicial treatment of different categories of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European</a:t>
                      </a:r>
                    </a:p>
                    <a:p>
                      <a:pPr algn="l"/>
                      <a:r>
                        <a:rPr lang="en-GB" sz="1100" b="0" dirty="0"/>
                        <a:t>Relating to the continent of Europe or its</a:t>
                      </a:r>
                      <a:r>
                        <a:rPr lang="en-GB" sz="1100" b="0" baseline="0" dirty="0"/>
                        <a:t> inhabitants</a:t>
                      </a:r>
                      <a:endParaRPr lang="en-GB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4944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12645"/>
              </p:ext>
            </p:extLst>
          </p:nvPr>
        </p:nvGraphicFramePr>
        <p:xfrm>
          <a:off x="307975" y="1981521"/>
          <a:ext cx="6836228" cy="316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059">
                  <a:extLst>
                    <a:ext uri="{9D8B030D-6E8A-4147-A177-3AD203B41FA5}">
                      <a16:colId xmlns:a16="http://schemas.microsoft.com/office/drawing/2014/main" val="619007484"/>
                    </a:ext>
                  </a:extLst>
                </a:gridCol>
                <a:gridCol w="3045169">
                  <a:extLst>
                    <a:ext uri="{9D8B030D-6E8A-4147-A177-3AD203B41FA5}">
                      <a16:colId xmlns:a16="http://schemas.microsoft.com/office/drawing/2014/main" val="560217468"/>
                    </a:ext>
                  </a:extLst>
                </a:gridCol>
              </a:tblGrid>
              <a:tr h="326908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Some Facts (Knowledge &amp; Understanding)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Brave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Changemaker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967018"/>
                  </a:ext>
                </a:extLst>
              </a:tr>
              <a:tr h="2533537">
                <a:tc>
                  <a:txBody>
                    <a:bodyPr/>
                    <a:lstStyle/>
                    <a:p>
                      <a:pPr marL="171450" lvl="0" indent="-171450" algn="just" defTabSz="914400" rtl="0" eaLnBrk="1" fontAlgn="t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About 2,500 years ago Greece was one of the most important places in the ancient world. The Ancient Greeks were great thinkers, warriors, writers, actors, athletes, artists, architects and politicians.</a:t>
                      </a:r>
                    </a:p>
                    <a:p>
                      <a:pPr marL="171450" lvl="0" indent="-171450" algn="just" defTabSz="914400" rtl="0" eaLnBrk="1" fontAlgn="t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Greece is a country in the continent of Europe and borders Albania, North Macedonia, Bulgaria and Turkey. The capital city is Athens.</a:t>
                      </a:r>
                    </a:p>
                    <a:p>
                      <a:pPr marL="171450" lvl="0" indent="-171450" algn="just" defTabSz="914400" rtl="0" eaLnBrk="1" fontAlgn="t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200" baseline="0" dirty="0"/>
                        <a:t>The ancient Olympic games are dated back to 776 BC.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1200" baseline="0" dirty="0"/>
                        <a:t>The Ancient Greeks worshipped several gods, including Zeus, Poseidon and Hera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1200" baseline="0" dirty="0"/>
                        <a:t>The Ancient Greeks developed different forms of government.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1200" baseline="0" dirty="0"/>
                        <a:t>Athens and Sparta were the two most famous and powerful city states in Ancient Greece. Their forms of government were very different.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Making Decisions –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and plan appropriate action(s) and opportunities to make own voice heard. Challenge viewpoints which perpetuate inequality and injustice. Reflect on learning from taking action.</a:t>
                      </a:r>
                    </a:p>
                    <a:p>
                      <a:endParaRPr lang="en-GB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57674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9992270" y="117566"/>
            <a:ext cx="1973308" cy="1609729"/>
          </a:xfrm>
          <a:prstGeom prst="rect">
            <a:avLst/>
          </a:prstGeom>
        </p:spPr>
      </p:pic>
      <p:sp>
        <p:nvSpPr>
          <p:cNvPr id="2" name="AutoShape 2" descr="Image result for british empire in victorian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british empire in victorian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6" descr="Image result for british empire in victorian tim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91" y="3220927"/>
            <a:ext cx="1363980" cy="1447800"/>
          </a:xfrm>
          <a:prstGeom prst="rect">
            <a:avLst/>
          </a:prstGeom>
        </p:spPr>
      </p:pic>
      <p:pic>
        <p:nvPicPr>
          <p:cNvPr id="1032" name="Picture 8" descr="Greece Map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6" b="8922"/>
          <a:stretch/>
        </p:blipFill>
        <p:spPr bwMode="auto">
          <a:xfrm>
            <a:off x="4157223" y="3564429"/>
            <a:ext cx="1402449" cy="14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imeline of Ancient Greece | Free Resource – BookLi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387160"/>
            <a:ext cx="6860458" cy="12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3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95117"/>
              </p:ext>
            </p:extLst>
          </p:nvPr>
        </p:nvGraphicFramePr>
        <p:xfrm>
          <a:off x="322215" y="136191"/>
          <a:ext cx="11443064" cy="5926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728">
                  <a:extLst>
                    <a:ext uri="{9D8B030D-6E8A-4147-A177-3AD203B41FA5}">
                      <a16:colId xmlns:a16="http://schemas.microsoft.com/office/drawing/2014/main" val="1570321957"/>
                    </a:ext>
                  </a:extLst>
                </a:gridCol>
                <a:gridCol w="9283336">
                  <a:extLst>
                    <a:ext uri="{9D8B030D-6E8A-4147-A177-3AD203B41FA5}">
                      <a16:colId xmlns:a16="http://schemas.microsoft.com/office/drawing/2014/main" val="4061377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Term</a:t>
                      </a:r>
                      <a:r>
                        <a:rPr lang="en-GB" sz="1600" baseline="0" dirty="0"/>
                        <a:t> 3 and 4</a:t>
                      </a:r>
                      <a:r>
                        <a:rPr lang="en-GB" sz="1600" dirty="0"/>
                        <a:t>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68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English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Reading and writing Greek</a:t>
                      </a:r>
                      <a:r>
                        <a:rPr lang="en-GB" sz="1200" baseline="0" dirty="0"/>
                        <a:t> myths inspired by Theseus and the Minotaur</a:t>
                      </a:r>
                    </a:p>
                    <a:p>
                      <a:r>
                        <a:rPr lang="en-GB" sz="1200" baseline="0" dirty="0"/>
                        <a:t>Writing non-chronological reports about mythical monsters</a:t>
                      </a:r>
                    </a:p>
                    <a:p>
                      <a:r>
                        <a:rPr lang="en-GB" sz="1200" baseline="0" dirty="0"/>
                        <a:t>Reading about Greek Gods and Alexander the Great</a:t>
                      </a:r>
                    </a:p>
                    <a:p>
                      <a:r>
                        <a:rPr lang="en-GB" sz="1200" baseline="0" dirty="0"/>
                        <a:t>Writing discussion texts to compare both sides of an argument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2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/>
                        <a:t>Measurement and converting units </a:t>
                      </a:r>
                    </a:p>
                    <a:p>
                      <a:r>
                        <a:rPr lang="en-GB" sz="1200" baseline="0" dirty="0"/>
                        <a:t>Perimeter and area of shapes</a:t>
                      </a:r>
                    </a:p>
                    <a:p>
                      <a:r>
                        <a:rPr lang="en-GB" sz="1200" baseline="0" dirty="0"/>
                        <a:t>Volume of shapes </a:t>
                      </a:r>
                    </a:p>
                    <a:p>
                      <a:r>
                        <a:rPr lang="en-GB" sz="1200" baseline="0" dirty="0"/>
                        <a:t>Statistics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7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/>
                        <a:t>Forces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528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R.E. (Religious</a:t>
                      </a:r>
                      <a:r>
                        <a:rPr lang="en-GB" sz="1200" baseline="0" dirty="0"/>
                        <a:t> Education)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does it mean to be a Muslim in Britain today?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16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Media &amp;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30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PE</a:t>
                      </a:r>
                      <a:r>
                        <a:rPr lang="en-GB" sz="1200" baseline="0" dirty="0"/>
                        <a:t> (Physical Education)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Badminton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642279"/>
                  </a:ext>
                </a:extLst>
              </a:tr>
              <a:tr h="320283">
                <a:tc>
                  <a:txBody>
                    <a:bodyPr/>
                    <a:lstStyle/>
                    <a:p>
                      <a:r>
                        <a:rPr lang="en-GB" sz="1200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Ancient Greeks – their culture</a:t>
                      </a: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legacy, particularly focused on democracy and making their voices heard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163739"/>
                  </a:ext>
                </a:extLst>
              </a:tr>
              <a:tr h="297786">
                <a:tc>
                  <a:txBody>
                    <a:bodyPr/>
                    <a:lstStyle/>
                    <a:p>
                      <a:r>
                        <a:rPr lang="en-GB" sz="1200" dirty="0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Greece – location, geographical</a:t>
                      </a:r>
                      <a:r>
                        <a:rPr lang="en-GB" sz="1200" baseline="0" dirty="0"/>
                        <a:t> features, comparison between ancient Greece and modern day Greece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074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Art</a:t>
                      </a:r>
                      <a:r>
                        <a:rPr lang="en-GB" sz="1200" baseline="0" dirty="0"/>
                        <a:t> / Design and Technology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Art –</a:t>
                      </a:r>
                      <a:r>
                        <a:rPr lang="en-GB" sz="1200" baseline="0" dirty="0"/>
                        <a:t> using clay to make Greek jugs</a:t>
                      </a:r>
                    </a:p>
                    <a:p>
                      <a:r>
                        <a:rPr lang="en-GB" sz="1200" baseline="0" dirty="0"/>
                        <a:t>Design and Technology – making mechanisms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09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PSHE (Personal, Social, Health and Economic Education)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Zones of regulations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06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Film music &amp;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6: Dynamics, pitch and texture (Theme: Coast - Fingal’s Cave by Mendelssohn)</a:t>
                      </a:r>
                      <a:r>
                        <a:rPr lang="en-GB" sz="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3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Presenting myself</a:t>
                      </a:r>
                    </a:p>
                    <a:p>
                      <a:r>
                        <a:rPr lang="en-GB" sz="1200" dirty="0"/>
                        <a:t>The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37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56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616</Words>
  <Application>Microsoft Office PowerPoint</Application>
  <PresentationFormat>Widescreen</PresentationFormat>
  <Paragraphs>82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>Integra Schools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Hardy</dc:creator>
  <cp:lastModifiedBy>Francesca Oakley</cp:lastModifiedBy>
  <cp:revision>29</cp:revision>
  <dcterms:created xsi:type="dcterms:W3CDTF">2021-01-04T11:32:19Z</dcterms:created>
  <dcterms:modified xsi:type="dcterms:W3CDTF">2024-12-02T13:23:43Z</dcterms:modified>
</cp:coreProperties>
</file>